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a:t>كلية الآداب / الفرقة الأولي / قسم التاريخ </a:t>
            </a:r>
            <a:br>
              <a:rPr lang="en-US" dirty="0"/>
            </a:br>
            <a:r>
              <a:rPr lang="ar-EG" dirty="0"/>
              <a:t>والآثار </a:t>
            </a:r>
          </a:p>
        </p:txBody>
      </p:sp>
      <p:sp>
        <p:nvSpPr>
          <p:cNvPr id="3" name="Subtitle 2"/>
          <p:cNvSpPr>
            <a:spLocks noGrp="1"/>
          </p:cNvSpPr>
          <p:nvPr>
            <p:ph type="subTitle" idx="1"/>
          </p:nvPr>
        </p:nvSpPr>
        <p:spPr/>
        <p:txBody>
          <a:bodyPr>
            <a:normAutofit fontScale="62500" lnSpcReduction="20000"/>
          </a:bodyPr>
          <a:lstStyle/>
          <a:p>
            <a:r>
              <a:rPr lang="ar-EG" sz="6000" b="1" dirty="0">
                <a:cs typeface="+mj-cs"/>
              </a:rPr>
              <a:t>مقرر/ تاريخ الشرق الادني القديم </a:t>
            </a:r>
          </a:p>
          <a:p>
            <a:endParaRPr lang="ar-EG" sz="6000" b="1" dirty="0">
              <a:cs typeface="+mj-cs"/>
            </a:endParaRPr>
          </a:p>
          <a:p>
            <a:r>
              <a:rPr lang="ar-EG" sz="6000" b="1" dirty="0">
                <a:cs typeface="+mj-cs"/>
              </a:rPr>
              <a:t>البابليون</a:t>
            </a:r>
          </a:p>
          <a:p>
            <a:endParaRPr lang="ar-EG" sz="6000" b="1" dirty="0">
              <a:cs typeface="+mj-cs"/>
            </a:endParaRPr>
          </a:p>
        </p:txBody>
      </p:sp>
    </p:spTree>
    <p:extLst>
      <p:ext uri="{BB962C8B-B14F-4D97-AF65-F5344CB8AC3E}">
        <p14:creationId xmlns:p14="http://schemas.microsoft.com/office/powerpoint/2010/main" val="9206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09800"/>
            <a:ext cx="6400800" cy="1752600"/>
          </a:xfrm>
        </p:spPr>
        <p:txBody>
          <a:bodyPr>
            <a:noAutofit/>
          </a:bodyPr>
          <a:lstStyle/>
          <a:p>
            <a:pPr algn="just"/>
            <a:r>
              <a:rPr lang="ar-EG" sz="2400" b="1" dirty="0">
                <a:latin typeface="Arial Black" pitchFamily="34" charset="0"/>
              </a:rPr>
              <a:t>نزل الاموريون العراق مثلهم مثل الاكديين وعاشوا في مدينة بابل وعملوا منها مدينة كبيرة وساعدهم علي ذلك قربها من نهري دجلة والفرت ، واعتلي عرشها خمسة ملوك فبل أن يصل حمورابي الي العرش وكان من أهمهم االملك آب ايل سين والملك سين مو باليط .. ومنذ ان تولوا الحكم كافحوا جميعا من أجل السيطرة علي المدن </a:t>
            </a:r>
            <a:r>
              <a:rPr lang="en-US" sz="2400" b="1" dirty="0">
                <a:latin typeface="Arial Black" pitchFamily="34" charset="0"/>
              </a:rPr>
              <a:t> </a:t>
            </a:r>
            <a:r>
              <a:rPr lang="ar-EG" sz="2400" b="1" dirty="0">
                <a:latin typeface="Arial Black" pitchFamily="34" charset="0"/>
              </a:rPr>
              <a:t>العراقية الأخري.</a:t>
            </a:r>
          </a:p>
          <a:p>
            <a:pPr algn="just"/>
            <a:endParaRPr lang="ar-EG" sz="2400" b="1" dirty="0">
              <a:latin typeface="Arial Black" pitchFamily="34" charset="0"/>
            </a:endParaRPr>
          </a:p>
        </p:txBody>
      </p:sp>
    </p:spTree>
    <p:extLst>
      <p:ext uri="{BB962C8B-B14F-4D97-AF65-F5344CB8AC3E}">
        <p14:creationId xmlns:p14="http://schemas.microsoft.com/office/powerpoint/2010/main" val="3735475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حمورابي </a:t>
            </a:r>
          </a:p>
        </p:txBody>
      </p:sp>
      <p:sp>
        <p:nvSpPr>
          <p:cNvPr id="3" name="Content Placeholder 2"/>
          <p:cNvSpPr>
            <a:spLocks noGrp="1"/>
          </p:cNvSpPr>
          <p:nvPr>
            <p:ph idx="1"/>
          </p:nvPr>
        </p:nvSpPr>
        <p:spPr>
          <a:xfrm>
            <a:off x="457200" y="1524000"/>
            <a:ext cx="8229600" cy="4525963"/>
          </a:xfrm>
        </p:spPr>
        <p:txBody>
          <a:bodyPr/>
          <a:lstStyle/>
          <a:p>
            <a:pPr algn="r"/>
            <a:r>
              <a:rPr lang="ar-EG" dirty="0"/>
              <a:t>هو سادس الملوك البابلين وتولي الحكم ف 1738 قيل الميلاد ، وحكم مايقرب من43 عام ، واستطاع ان يحول دويلة بابل  من مدينة الي حضارة واسعة الأرجاء ، فقد استطاع الانتصار علي مدينتي اسين ولارسا ، واستولي علي أوروك ووصل الي عيلام في الغرب ، وخضعت له آشور وماري ، واهتم حمورابي بسكان المدن المفتوحة ، فاحترم اهلها ، وأنشا المعابد وجدد القديم منها ، واحتفل باعياد الآلهة ، ونسب اليه شق نهر عرف بنهر (حمورابي واهب الخير للناس ).</a:t>
            </a:r>
          </a:p>
        </p:txBody>
      </p:sp>
    </p:spTree>
    <p:extLst>
      <p:ext uri="{BB962C8B-B14F-4D97-AF65-F5344CB8AC3E}">
        <p14:creationId xmlns:p14="http://schemas.microsoft.com/office/powerpoint/2010/main" val="158508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قانون حمورابي 1</a:t>
            </a:r>
          </a:p>
        </p:txBody>
      </p:sp>
      <p:sp>
        <p:nvSpPr>
          <p:cNvPr id="3" name="Content Placeholder 2"/>
          <p:cNvSpPr>
            <a:spLocks noGrp="1"/>
          </p:cNvSpPr>
          <p:nvPr>
            <p:ph idx="1"/>
          </p:nvPr>
        </p:nvSpPr>
        <p:spPr/>
        <p:txBody>
          <a:bodyPr/>
          <a:lstStyle/>
          <a:p>
            <a:r>
              <a:rPr lang="ar-EG" dirty="0"/>
              <a:t>جاءت شهرة حمورابي الواسعة ليس فقط من ماحققه من انجازات في المجالات السياسية والاقتصادية والعسكرية وانما أيضا عل ماقدمة من تشريعات ادارية وقانونية ، وقد بدأها في العام الثاني من حكمه ، مع العلم ان أهل العراق كانوا يعرفون التشريعات من قبله الا أنه جمعها ونظمها وأضاف اليها بما يتناسب وعصرة ، والواقع هي أقدم تشريعات مكتوبة ومنظمة وتدرس الآن في كليات القانون كأقدم تشريع مكتوب ، وسجلت علي ألواح كثيرة ويبدوا أنها كانت توضع في الميادين العامة ليضطلع عليها الناس .</a:t>
            </a:r>
          </a:p>
        </p:txBody>
      </p:sp>
    </p:spTree>
    <p:extLst>
      <p:ext uri="{BB962C8B-B14F-4D97-AF65-F5344CB8AC3E}">
        <p14:creationId xmlns:p14="http://schemas.microsoft.com/office/powerpoint/2010/main" val="413363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قانون حمورابي 2</a:t>
            </a:r>
          </a:p>
        </p:txBody>
      </p:sp>
      <p:sp>
        <p:nvSpPr>
          <p:cNvPr id="3" name="Content Placeholder 2"/>
          <p:cNvSpPr>
            <a:spLocks noGrp="1"/>
          </p:cNvSpPr>
          <p:nvPr>
            <p:ph idx="1"/>
          </p:nvPr>
        </p:nvSpPr>
        <p:spPr/>
        <p:txBody>
          <a:bodyPr>
            <a:normAutofit fontScale="92500" lnSpcReduction="20000"/>
          </a:bodyPr>
          <a:lstStyle/>
          <a:p>
            <a:pPr algn="r" rtl="1"/>
            <a:r>
              <a:rPr lang="ar-EG" dirty="0"/>
              <a:t>عثر علي واحد من هذه الالواح مصنوع من الديوريت ارتفاعه 225 سم صور حمورابي في أعلاه وهو يتلقى</a:t>
            </a:r>
            <a:r>
              <a:rPr lang="en-US" dirty="0"/>
              <a:t> </a:t>
            </a:r>
            <a:r>
              <a:rPr lang="ar-EG" dirty="0"/>
              <a:t>الوحي من الاله شمش اله الشمس ،ولم نجد منها سوي 224 تشريعا وكانوا في الأصل اكثر من ذلك لأن جزء منه تهشم ، وقيل أن نتعرض للقوانين يجب أن نعرف أن الناس لم يكونوا في نظر هذه التشريعات متساويين ، وكان المجتمع يقسم لثلاث طبقات ، طبقة الأحرار ، وطبقة وسط تشمل عامة الناس والكهنة ، والثالثة هي طبقة العبيد .</a:t>
            </a:r>
          </a:p>
          <a:p>
            <a:pPr algn="r" rtl="1"/>
            <a:r>
              <a:rPr lang="ar-EG" dirty="0"/>
              <a:t>وقسم الباحثون هذه التشريعات طبقا للموضوعات التي تتعرض لها فكان منها ماهوللحقل والمنزل ، المعاملات المالية ، البيع والشراء ، والتعهدات ، وأخري كثيرة ومتنوعة .</a:t>
            </a:r>
          </a:p>
          <a:p>
            <a:pPr algn="r" rtl="1"/>
            <a:endParaRPr lang="ar-EG" dirty="0"/>
          </a:p>
        </p:txBody>
      </p:sp>
    </p:spTree>
    <p:extLst>
      <p:ext uri="{BB962C8B-B14F-4D97-AF65-F5344CB8AC3E}">
        <p14:creationId xmlns:p14="http://schemas.microsoft.com/office/powerpoint/2010/main" val="3139155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قانون حمرابي 2</a:t>
            </a:r>
          </a:p>
        </p:txBody>
      </p:sp>
      <p:sp>
        <p:nvSpPr>
          <p:cNvPr id="3" name="Content Placeholder 2"/>
          <p:cNvSpPr>
            <a:spLocks noGrp="1"/>
          </p:cNvSpPr>
          <p:nvPr>
            <p:ph idx="1"/>
          </p:nvPr>
        </p:nvSpPr>
        <p:spPr/>
        <p:txBody>
          <a:bodyPr>
            <a:noAutofit/>
          </a:bodyPr>
          <a:lstStyle/>
          <a:p>
            <a:pPr algn="just"/>
            <a:r>
              <a:rPr lang="ar-EG" sz="2400" dirty="0"/>
              <a:t>وللتعرف علي هذه التشريعات سنأخذ بعض منها حتي نتعرف علي كيفية دراستها وتفهم عصرها التي جاءت فيه ونقارن ببعض ماهو موجود بقدر الامكان .</a:t>
            </a:r>
          </a:p>
          <a:p>
            <a:pPr algn="just"/>
            <a:r>
              <a:rPr lang="ar-EG" sz="2400" dirty="0"/>
              <a:t>مادة رقم 3: اذا أدلى سيد بشهادة كاذبة في دعوى ، ولم تثبت صحة هذه الكلمات التى نطقها ، واذا كانت تلك الدعوة تتعلق يحياة شخص ما فان ذلك السيد يعدم .</a:t>
            </a:r>
          </a:p>
          <a:p>
            <a:pPr algn="just"/>
            <a:r>
              <a:rPr lang="ar-EG" sz="2400" dirty="0"/>
              <a:t>هذا هو النص المترجم حرفيا .. وعلينا ان نتفهم ظروفه ووقته .. ونسأل أنفسنا هل هو قاس ؟ وماهو القانون الآن ، وهل يصلح لزماننا هذا ، هذا من جانب ومن جانب آخر كمؤرخ ماذا تستخلص من هذا النص؟ .</a:t>
            </a:r>
          </a:p>
          <a:p>
            <a:pPr algn="just"/>
            <a:r>
              <a:rPr lang="ar-EG" sz="2400" dirty="0"/>
              <a:t>طبعا الاجابات حتكون كثيرة ومتنوعة طبقا لكل واحد فينا .. والاجابة علي مايمكن استخلاصة ان في عصر حمورابي كانت هناك محاكم وكانت هناك قضايا ترفع وهناك مدعي ومدعي عليه ،وأيضا ومن خلال النص يمكن ان نقول تاريخيا ان حمورابي حاول أن يحقق العدالة ال حد كبير وأنشأ لها المحاكم وعين لها القضاة ، وهكذا نحاول في تفسير كل مواد القانون ، لأن هذه وثيقة يجب دراستها واستخلاص المعومات التاريخية منها . </a:t>
            </a:r>
          </a:p>
        </p:txBody>
      </p:sp>
    </p:spTree>
    <p:extLst>
      <p:ext uri="{BB962C8B-B14F-4D97-AF65-F5344CB8AC3E}">
        <p14:creationId xmlns:p14="http://schemas.microsoft.com/office/powerpoint/2010/main" val="4269540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قانون حمرابي 3 </a:t>
            </a:r>
          </a:p>
        </p:txBody>
      </p:sp>
      <p:sp>
        <p:nvSpPr>
          <p:cNvPr id="3" name="Content Placeholder 2"/>
          <p:cNvSpPr>
            <a:spLocks noGrp="1"/>
          </p:cNvSpPr>
          <p:nvPr>
            <p:ph idx="1"/>
          </p:nvPr>
        </p:nvSpPr>
        <p:spPr/>
        <p:txBody>
          <a:bodyPr>
            <a:normAutofit fontScale="77500" lnSpcReduction="20000"/>
          </a:bodyPr>
          <a:lstStyle/>
          <a:p>
            <a:r>
              <a:rPr lang="ar-EG" dirty="0"/>
              <a:t>مادة 22: اذا قام سيد بالسرقة وقبض عليه فانه يعدم .</a:t>
            </a:r>
          </a:p>
          <a:p>
            <a:r>
              <a:rPr lang="ar-EG" dirty="0"/>
              <a:t>مارأيك هل تتناسب مع زماننا ؟ وما عقوبة السرقة في عصرنا هذا ؟ وماهي المعلومات التاريخية التي يمكن استخلاصها.</a:t>
            </a:r>
          </a:p>
          <a:p>
            <a:r>
              <a:rPr lang="ar-EG" dirty="0"/>
              <a:t>بالنسبة للمعلومات أن حمورابي جعل من السرقة جريمة </a:t>
            </a:r>
            <a:endParaRPr lang="en-US" dirty="0"/>
          </a:p>
          <a:p>
            <a:r>
              <a:rPr lang="ar-EG" dirty="0"/>
              <a:t>لاتغتفر، ويبدو أنه أراد أن يصنع مجتمعا صحيحا صالحا.</a:t>
            </a:r>
          </a:p>
          <a:p>
            <a:r>
              <a:rPr lang="ar-EG" dirty="0"/>
              <a:t>مادة 25 : اذا شبت النار في بيت أحد الساجة وذهب سيد آخر لاطفائها ثم وضع يده أو عينه علي اموال صاخب الدار ، فان هذا السيد يلقى في التار .عليك الآن أن تعلق علي هذه المادة كما علقنا سابقا .</a:t>
            </a:r>
          </a:p>
          <a:p>
            <a:r>
              <a:rPr lang="ar-EG" dirty="0"/>
              <a:t>مادة 195: اذا ضرب ولد أباه فعليهم أن يقطعوا يده . علق بما تراه ايضا </a:t>
            </a:r>
          </a:p>
          <a:p>
            <a:r>
              <a:rPr lang="ar-EG" dirty="0"/>
              <a:t>هذا وفي النهاية عليك بالضطلاع علي مالايقل عن عشرة أو اثنى عشر مادة وتعرفها وتعلق عليها . </a:t>
            </a:r>
          </a:p>
        </p:txBody>
      </p:sp>
    </p:spTree>
    <p:extLst>
      <p:ext uri="{BB962C8B-B14F-4D97-AF65-F5344CB8AC3E}">
        <p14:creationId xmlns:p14="http://schemas.microsoft.com/office/powerpoint/2010/main" val="126023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654</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Calibri</vt:lpstr>
      <vt:lpstr>Office Theme</vt:lpstr>
      <vt:lpstr>كلية الآداب / الفرقة الأولي / قسم التاريخ  والآثار </vt:lpstr>
      <vt:lpstr>PowerPoint Presentation</vt:lpstr>
      <vt:lpstr>حمورابي </vt:lpstr>
      <vt:lpstr>قانون حمورابي 1</vt:lpstr>
      <vt:lpstr>قانون حمورابي 2</vt:lpstr>
      <vt:lpstr>قانون حمرابي 2</vt:lpstr>
      <vt:lpstr>قانون حمرابي 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البابليون </dc:title>
  <dc:creator>gamal</dc:creator>
  <cp:lastModifiedBy>gamal</cp:lastModifiedBy>
  <cp:revision>28</cp:revision>
  <dcterms:created xsi:type="dcterms:W3CDTF">2006-08-16T00:00:00Z</dcterms:created>
  <dcterms:modified xsi:type="dcterms:W3CDTF">2020-04-01T10:09:12Z</dcterms:modified>
</cp:coreProperties>
</file>